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57" r:id="rId4"/>
    <p:sldId id="270" r:id="rId5"/>
    <p:sldId id="265" r:id="rId6"/>
    <p:sldId id="271" r:id="rId7"/>
    <p:sldId id="269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13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92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59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5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44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2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45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6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49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9C50-75F2-4C8C-B5BA-5DBD124FB45E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F6131-7F8B-4A6A-AEFE-8546EBC49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78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stup.kbs@karazin.u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testportal.gov.ua/wp-content/uploads/2024/04/Zayava-anketa-YEVIYEFVV_2024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portal.gov.ua/protsedura-reyestratsiyi-yeviyefvv-2024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no.testportal.com.ua/master/log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testportal.gov.ua/yedynyj-vstupnyj-ispyt-2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no.osvita.ua/master/upravlinnja/" TargetMode="External"/><Relationship Id="rId5" Type="http://schemas.openxmlformats.org/officeDocument/2006/relationships/hyperlink" Target="https://mon.gov.ua/ua/npa/pro-zatverdzhennya-programi-predmetnogo-testu-z-upravlinnya-ta-administruvannya-yedinogo-fahovogo-vstupnogo-viprobuvannya" TargetMode="External"/><Relationship Id="rId4" Type="http://schemas.openxmlformats.org/officeDocument/2006/relationships/hyperlink" Target="https://testportal.gov.ua/demonstratsijni-varianty-yevi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vstup.edbo.gov.ua/" TargetMode="External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tart.karazin.ua/app/webroot/files/upload/2024/vstup/pravyla_pryjomu/dod11_2024.pd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vstup.kbs@karazin.u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mailto:vstup.kbs@karazin.ua" TargetMode="External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karazinSB" TargetMode="External"/><Relationship Id="rId11" Type="http://schemas.openxmlformats.org/officeDocument/2006/relationships/image" Target="../media/image19.jpeg"/><Relationship Id="rId5" Type="http://schemas.openxmlformats.org/officeDocument/2006/relationships/hyperlink" Target="https://instagram.com/karazin_business_school" TargetMode="External"/><Relationship Id="rId10" Type="http://schemas.openxmlformats.org/officeDocument/2006/relationships/image" Target="../media/image18.png"/><Relationship Id="rId4" Type="http://schemas.openxmlformats.org/officeDocument/2006/relationships/hyperlink" Target="http://start.karazin.ua/page/documenty" TargetMode="External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6;p5"/>
          <p:cNvSpPr/>
          <p:nvPr/>
        </p:nvSpPr>
        <p:spPr>
          <a:xfrm>
            <a:off x="-9252" y="-13940"/>
            <a:ext cx="12201252" cy="144906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5" name="Google Shape;277;p5" descr="KBS_black 3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96" y="80628"/>
            <a:ext cx="2520280" cy="1260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9;p5" descr="Картинки по запросу &quot;зачем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Google Shape;280;p5" descr="Картинки по запросу &quot;зачем&quot;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" name="Google Shape;282;p5"/>
          <p:cNvSpPr txBox="1"/>
          <p:nvPr/>
        </p:nvSpPr>
        <p:spPr>
          <a:xfrm>
            <a:off x="2411760" y="-13940"/>
            <a:ext cx="7221767" cy="1449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Ubuntu"/>
              <a:buNone/>
            </a:pP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Етапи вступу до магістратури</a:t>
            </a:r>
            <a:endParaRPr lang="uk-UA" sz="4400" b="1" dirty="0">
              <a:solidFill>
                <a:srgbClr val="3F3F3F"/>
              </a:solidFill>
              <a:latin typeface="Times New Roman" panose="02020603050405020304" pitchFamily="18" charset="0"/>
              <a:ea typeface="Ubuntu"/>
              <a:cs typeface="Times New Roman" panose="02020603050405020304" pitchFamily="18" charset="0"/>
              <a:sym typeface="Ubuntu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334207"/>
              </p:ext>
            </p:extLst>
          </p:nvPr>
        </p:nvGraphicFramePr>
        <p:xfrm>
          <a:off x="612774" y="1474346"/>
          <a:ext cx="11422207" cy="525592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36080">
                  <a:extLst>
                    <a:ext uri="{9D8B030D-6E8A-4147-A177-3AD203B41FA5}">
                      <a16:colId xmlns:a16="http://schemas.microsoft.com/office/drawing/2014/main" val="3519073452"/>
                    </a:ext>
                  </a:extLst>
                </a:gridCol>
                <a:gridCol w="3827545">
                  <a:extLst>
                    <a:ext uri="{9D8B030D-6E8A-4147-A177-3AD203B41FA5}">
                      <a16:colId xmlns:a16="http://schemas.microsoft.com/office/drawing/2014/main" val="1843315307"/>
                    </a:ext>
                  </a:extLst>
                </a:gridCol>
                <a:gridCol w="212227">
                  <a:extLst>
                    <a:ext uri="{9D8B030D-6E8A-4147-A177-3AD203B41FA5}">
                      <a16:colId xmlns:a16="http://schemas.microsoft.com/office/drawing/2014/main" val="2891172139"/>
                    </a:ext>
                  </a:extLst>
                </a:gridCol>
                <a:gridCol w="6046355">
                  <a:extLst>
                    <a:ext uri="{9D8B030D-6E8A-4147-A177-3AD203B41FA5}">
                      <a16:colId xmlns:a16="http://schemas.microsoft.com/office/drawing/2014/main" val="1868163037"/>
                    </a:ext>
                  </a:extLst>
                </a:gridCol>
              </a:tblGrid>
              <a:tr h="726430">
                <a:tc>
                  <a:txBody>
                    <a:bodyPr/>
                    <a:lstStyle/>
                    <a:p>
                      <a:endParaRPr lang="uk-UA" sz="1800" kern="12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Реєстрація </a:t>
                      </a:r>
                      <a:r>
                        <a:rPr lang="ru-RU" sz="18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участь в ЄВІ та ЄФВВ</a:t>
                      </a:r>
                      <a:endParaRPr lang="uk-UA" sz="1800" b="0" i="0" kern="120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Основна сесія - 7 - 29 травня (до 18:00),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Додаткова – 17-21 червня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9169178"/>
                  </a:ext>
                </a:extLst>
              </a:tr>
              <a:tr h="420092">
                <a:tc>
                  <a:txBody>
                    <a:bodyPr/>
                    <a:lstStyle/>
                    <a:p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Проходження тестування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 сесія - 24 червня</a:t>
                      </a:r>
                      <a:r>
                        <a:rPr lang="uk-UA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15</a:t>
                      </a:r>
                      <a:r>
                        <a:rPr lang="uk-UA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липня, </a:t>
                      </a:r>
                    </a:p>
                    <a:p>
                      <a:pPr algn="l"/>
                      <a:r>
                        <a:rPr lang="uk-UA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додаткова – 31 – 14 серпня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8741616"/>
                  </a:ext>
                </a:extLst>
              </a:tr>
              <a:tr h="672365">
                <a:tc>
                  <a:txBody>
                    <a:bodyPr/>
                    <a:lstStyle/>
                    <a:p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Реєстрація електронних кабінетів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1 липня 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4998373"/>
                  </a:ext>
                </a:extLst>
              </a:tr>
              <a:tr h="415103">
                <a:tc>
                  <a:txBody>
                    <a:bodyPr/>
                    <a:lstStyle/>
                    <a:p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заяв</a:t>
                      </a:r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1 до 22 серпня (до 18:00)</a:t>
                      </a:r>
                      <a:endParaRPr lang="uk-UA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4177061"/>
                  </a:ext>
                </a:extLst>
              </a:tr>
              <a:tr h="1037757">
                <a:tc>
                  <a:txBody>
                    <a:bodyPr/>
                    <a:lstStyle/>
                    <a:p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Рекомендації на зарахування</a:t>
                      </a:r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місця державного замовлення - не пізніше 24 серпня;</a:t>
                      </a:r>
                      <a:r>
                        <a:rPr lang="uk-UA" sz="1800" kern="120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місця з оплатою підготовки за кошти фізичних та/або юридичних осіб – 28 серпня</a:t>
                      </a:r>
                      <a:endParaRPr lang="uk-UA" sz="1800" kern="12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9125045"/>
                  </a:ext>
                </a:extLst>
              </a:tr>
              <a:tr h="1037757">
                <a:tc>
                  <a:txBody>
                    <a:bodyPr/>
                    <a:lstStyle/>
                    <a:p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умов для зарахування</a:t>
                      </a:r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державним замовленням - до 18:00 26 серпня, на місця з оплатою підготовки за кошти фізичних та/або юридичних осіб – до 31 серпня</a:t>
                      </a:r>
                      <a:endParaRPr lang="uk-UA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5715226"/>
                  </a:ext>
                </a:extLst>
              </a:tr>
              <a:tr h="726430">
                <a:tc>
                  <a:txBody>
                    <a:bodyPr/>
                    <a:lstStyle/>
                    <a:p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Наказ про зарахування</a:t>
                      </a:r>
                      <a:endParaRPr lang="uk-UA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uk-UA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державним замовленням – 27 серпня, за контрактом – 06 вересня</a:t>
                      </a:r>
                      <a:endParaRPr lang="uk-UA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1942302"/>
                  </a:ext>
                </a:extLst>
              </a:tr>
            </a:tbl>
          </a:graphicData>
        </a:graphic>
      </p:graphicFrame>
      <p:sp>
        <p:nvSpPr>
          <p:cNvPr id="2" name="Блок-схема: узел 1"/>
          <p:cNvSpPr/>
          <p:nvPr/>
        </p:nvSpPr>
        <p:spPr>
          <a:xfrm>
            <a:off x="1062175" y="1539429"/>
            <a:ext cx="517237" cy="4987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1062170" y="2265469"/>
            <a:ext cx="517237" cy="4987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1062171" y="2888314"/>
            <a:ext cx="517237" cy="4987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1062172" y="3457070"/>
            <a:ext cx="517237" cy="4987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узел 17"/>
          <p:cNvSpPr/>
          <p:nvPr/>
        </p:nvSpPr>
        <p:spPr>
          <a:xfrm>
            <a:off x="1062172" y="4154588"/>
            <a:ext cx="517237" cy="4987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1062173" y="5234725"/>
            <a:ext cx="517237" cy="4987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1062173" y="6072595"/>
            <a:ext cx="517237" cy="4987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2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6;p5"/>
          <p:cNvSpPr/>
          <p:nvPr/>
        </p:nvSpPr>
        <p:spPr>
          <a:xfrm rot="16200000">
            <a:off x="-2394592" y="2364752"/>
            <a:ext cx="6871940" cy="2114553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5" name="Google Shape;277;p5" descr="KBS_black 3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25761" y="-144463"/>
            <a:ext cx="2520280" cy="1260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9;p5" descr="Картинки по запросу &quot;зачем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Google Shape;280;p5" descr="Картинки по запросу &quot;зачем&quot;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" name="Google Shape;282;p5"/>
          <p:cNvSpPr txBox="1"/>
          <p:nvPr/>
        </p:nvSpPr>
        <p:spPr>
          <a:xfrm>
            <a:off x="-121674" y="2537772"/>
            <a:ext cx="2326104" cy="1449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lvl="0" algn="ctr">
              <a:buClr>
                <a:srgbClr val="3F3F3F"/>
              </a:buClr>
              <a:buSzPct val="100000"/>
            </a:pP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ЄВІ, ЄФВВ </a:t>
            </a:r>
            <a:endParaRPr lang="uk-UA" sz="4400" b="1" dirty="0">
              <a:solidFill>
                <a:srgbClr val="3F3F3F"/>
              </a:solidFill>
              <a:latin typeface="Times New Roman" panose="02020603050405020304" pitchFamily="18" charset="0"/>
              <a:ea typeface="Ubuntu"/>
              <a:cs typeface="Times New Roman" panose="02020603050405020304" pitchFamily="18" charset="0"/>
              <a:sym typeface="Ubuntu"/>
            </a:endParaRPr>
          </a:p>
        </p:txBody>
      </p:sp>
      <p:sp>
        <p:nvSpPr>
          <p:cNvPr id="2" name="AutoShape 2" descr="http://testportal.gov.ua/wp-content/uploads/2023/04/YEVIYEFVV-3-283x400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://testportal.gov.ua/wp-content/uploads/2023/04/YEVIYEFVV-3-283x400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://testportal.gov.ua/wp-content/uploads/2024/02/YEVIYEFVV_grafik_2024-724x102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0" b="8474"/>
          <a:stretch/>
        </p:blipFill>
        <p:spPr bwMode="auto">
          <a:xfrm>
            <a:off x="3716804" y="7937"/>
            <a:ext cx="68961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6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6;p5"/>
          <p:cNvSpPr/>
          <p:nvPr/>
        </p:nvSpPr>
        <p:spPr>
          <a:xfrm>
            <a:off x="-9252" y="-13940"/>
            <a:ext cx="12201252" cy="144906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5" name="Google Shape;277;p5" descr="KBS_black 3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96" y="80628"/>
            <a:ext cx="2520280" cy="1260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9;p5" descr="Картинки по запросу &quot;зачем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Google Shape;280;p5" descr="Картинки по запросу &quot;зачем&quot;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" name="Google Shape;282;p5"/>
          <p:cNvSpPr txBox="1"/>
          <p:nvPr/>
        </p:nvSpPr>
        <p:spPr>
          <a:xfrm>
            <a:off x="2411760" y="-13940"/>
            <a:ext cx="7221767" cy="1449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Ubuntu"/>
              <a:buNone/>
            </a:pP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Реєстрація на ЄВІ, ЄФВВ</a:t>
            </a:r>
            <a:endParaRPr lang="uk-UA" sz="4400" b="1" dirty="0">
              <a:solidFill>
                <a:srgbClr val="3F3F3F"/>
              </a:solidFill>
              <a:latin typeface="Times New Roman" panose="02020603050405020304" pitchFamily="18" charset="0"/>
              <a:ea typeface="Ubuntu"/>
              <a:cs typeface="Times New Roman" panose="02020603050405020304" pitchFamily="18" charset="0"/>
              <a:sym typeface="Ubuntu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8838" y="1472072"/>
            <a:ext cx="40338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 реєстрації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11564" y="1951937"/>
            <a:ext cx="106033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Особисто, привізши документи до деканату КШБ (аудиторія 8-41А Головного корпусу ХНУ ім. В.Н. Каразіна);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дистанційно, надіславши на 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vstup.kbs@karazin.ua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8837" y="3259316"/>
            <a:ext cx="74229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Документи, необхідні для реєстрації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1758" y="3656055"/>
            <a:ext cx="109063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Заповнена заява-анкета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https://testportal.gov.ua//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wp-content/uploads/2024/04/Zayava-anketa-YEVIYEFVV_2024.pdf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що посвідчує особу, зазначений в анкеті;</a:t>
            </a: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Реєстраційний номер облікової картки платника податків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здобутий ступінь вищої освіти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осіб, які завершили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в минулі роки)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довідка щодо планового строку завершення навчання та отримання диплому у 2024 році;</a:t>
            </a: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фотокартка для документів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 descr="Документы – Бесплатные иконки: интерфейс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15" y="3784502"/>
            <a:ext cx="1068542" cy="88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Рельеф центр - канцтовары, товары для школы и офиса оптом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67" y="2109174"/>
            <a:ext cx="951590" cy="99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8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6;p5"/>
          <p:cNvSpPr/>
          <p:nvPr/>
        </p:nvSpPr>
        <p:spPr>
          <a:xfrm>
            <a:off x="-9252" y="-13940"/>
            <a:ext cx="12201252" cy="144906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5" name="Google Shape;277;p5" descr="KBS_black 3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96" y="80628"/>
            <a:ext cx="2520280" cy="1260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9;p5" descr="Картинки по запросу &quot;зачем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Google Shape;280;p5" descr="Картинки по запросу &quot;зачем&quot;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" name="Google Shape;282;p5"/>
          <p:cNvSpPr txBox="1"/>
          <p:nvPr/>
        </p:nvSpPr>
        <p:spPr>
          <a:xfrm>
            <a:off x="2411760" y="-13940"/>
            <a:ext cx="7221767" cy="1449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Ubuntu"/>
              <a:buNone/>
            </a:pP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Реєстрація на ЄВІ, ЄФВВ</a:t>
            </a:r>
            <a:endParaRPr lang="uk-UA" sz="4400" b="1" dirty="0">
              <a:solidFill>
                <a:srgbClr val="3F3F3F"/>
              </a:solidFill>
              <a:latin typeface="Times New Roman" panose="02020603050405020304" pitchFamily="18" charset="0"/>
              <a:ea typeface="Ubuntu"/>
              <a:cs typeface="Times New Roman" panose="02020603050405020304" pitchFamily="18" charset="0"/>
              <a:sym typeface="Ubuntu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8837" y="1398180"/>
            <a:ext cx="5677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Заповнення анкети-заяви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1758" y="1813391"/>
            <a:ext cx="107031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Вказувати документ, що посвідчує особу, який є у фізичній наявності;</a:t>
            </a:r>
          </a:p>
          <a:p>
            <a:pPr marL="457200" indent="-457200" algn="just">
              <a:buFontTx/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Зазначаєте актуальні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 та електронна пошта;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Відмітити необхідність складення ЄВІ та ЄФВВ;</a:t>
            </a: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вступу до КШБ ЄФВВ –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тест з управління та адміністрування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вибирати більше двох предметних тестів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ЄФВВ;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 пункти тестування (окремо для ЄВІ та ЄФВВ). Перелік населених пунктів в Україні та за кордоном: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https://testportal.gov.ua/protsedura-reyestratsiyi-yeviyefvv-2024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дистанційній реєстрації надіслати заповнену анкету-заяву із накладеним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КЕПом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без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2776" y="5541648"/>
            <a:ext cx="46888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реєстрації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1757" y="5984841"/>
            <a:ext cx="4828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Екзаменаційний лист з підписом, печаткою приймальної комісії</a:t>
            </a:r>
            <a:endParaRPr lang="uk-UA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259781" y="5565626"/>
            <a:ext cx="45581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Відповідальна особа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77175" y="6005433"/>
            <a:ext cx="28185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Віталій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Леонідович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+380667284884</a:t>
            </a:r>
          </a:p>
        </p:txBody>
      </p:sp>
      <p:pic>
        <p:nvPicPr>
          <p:cNvPr id="1026" name="Picture 2" descr="Иконки выберите. Скачать иконку выберите. Страница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984841"/>
            <a:ext cx="796907" cy="79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Телефон – Бесплатные иконки: интерфейс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591" y="6083137"/>
            <a:ext cx="673657" cy="67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Резюме – Бесплатные иконки: файлы и папк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0" y="1921400"/>
            <a:ext cx="1006527" cy="100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0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6;p5"/>
          <p:cNvSpPr/>
          <p:nvPr/>
        </p:nvSpPr>
        <p:spPr>
          <a:xfrm>
            <a:off x="-9252" y="-13940"/>
            <a:ext cx="12201252" cy="144906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5" name="Google Shape;277;p5" descr="KBS_black 3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96" y="80628"/>
            <a:ext cx="2520280" cy="1260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9;p5" descr="Картинки по запросу &quot;зачем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Google Shape;280;p5" descr="Картинки по запросу &quot;зачем&quot;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" name="Google Shape;282;p5"/>
          <p:cNvSpPr txBox="1"/>
          <p:nvPr/>
        </p:nvSpPr>
        <p:spPr>
          <a:xfrm>
            <a:off x="2411760" y="-13940"/>
            <a:ext cx="8847369" cy="1449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lvl="0" algn="ctr">
              <a:buClr>
                <a:srgbClr val="3F3F3F"/>
              </a:buClr>
              <a:buSzPct val="100000"/>
            </a:pP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Деталі проведення </a:t>
            </a:r>
            <a:r>
              <a:rPr lang="ru-RU" sz="4400" b="1" dirty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ЄВІ, ЄФВВ </a:t>
            </a: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 </a:t>
            </a:r>
            <a:endParaRPr lang="uk-UA" sz="4400" b="1" dirty="0">
              <a:solidFill>
                <a:srgbClr val="3F3F3F"/>
              </a:solidFill>
              <a:latin typeface="Times New Roman" panose="02020603050405020304" pitchFamily="18" charset="0"/>
              <a:ea typeface="Ubuntu"/>
              <a:cs typeface="Times New Roman" panose="02020603050405020304" pitchFamily="18" charset="0"/>
              <a:sym typeface="Ubuntu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8375" y="1475140"/>
            <a:ext cx="6885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Місце, дата проведення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78078" y="1868808"/>
            <a:ext cx="103368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 і дата проведення будуть вказані в електронному кабінеті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https://zno.testportal.com.ua/master/login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Номер і код для входу в нього зазначені в екзаменаційному листі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8" descr="символ, данные, рисунок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9" y="2059256"/>
            <a:ext cx="931892" cy="101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461267" y="3259178"/>
            <a:ext cx="40338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 тестування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97678" y="3813566"/>
            <a:ext cx="10417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 буде відбуватися у формі комп’ютерних онлайн-тестів, які можна буде пройти лише в спеціальних тимчасових екзаменаційних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центрах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4" name="Picture 12" descr="Слой – Бесплатные иконки: интерфейс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699623"/>
            <a:ext cx="1127568" cy="117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88375" y="4893948"/>
            <a:ext cx="6885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8078" y="5287616"/>
            <a:ext cx="103368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тимчасових екзаменаційних центрів з'являєтеся з екзаменаційним листом, запрошенням-перепусткою (в електронний кабінет приходить) та документом, на основі якого Ви реєструвалися на тест (вказаний у екзаменаційному листі)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Документы – Бесплатные иконки: интерфейс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39" y="5511692"/>
            <a:ext cx="1068542" cy="88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9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6;p5"/>
          <p:cNvSpPr/>
          <p:nvPr/>
        </p:nvSpPr>
        <p:spPr>
          <a:xfrm>
            <a:off x="-9252" y="-13940"/>
            <a:ext cx="12201252" cy="144906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5" name="Google Shape;277;p5" descr="KBS_black 3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96" y="80628"/>
            <a:ext cx="2520280" cy="1260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9;p5" descr="Картинки по запросу &quot;зачем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Google Shape;280;p5" descr="Картинки по запросу &quot;зачем&quot;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" name="Google Shape;282;p5"/>
          <p:cNvSpPr txBox="1"/>
          <p:nvPr/>
        </p:nvSpPr>
        <p:spPr>
          <a:xfrm>
            <a:off x="2411760" y="-13940"/>
            <a:ext cx="8847369" cy="1449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lvl="0" algn="ctr">
              <a:buClr>
                <a:srgbClr val="3F3F3F"/>
              </a:buClr>
              <a:buSzPct val="100000"/>
            </a:pP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Зміст </a:t>
            </a:r>
            <a:r>
              <a:rPr lang="ru-RU" sz="4400" b="1" dirty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ЄВІ, ЄФВВ </a:t>
            </a: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 </a:t>
            </a:r>
            <a:endParaRPr lang="uk-UA" sz="4400" b="1" dirty="0">
              <a:solidFill>
                <a:srgbClr val="3F3F3F"/>
              </a:solidFill>
              <a:latin typeface="Times New Roman" panose="02020603050405020304" pitchFamily="18" charset="0"/>
              <a:ea typeface="Ubuntu"/>
              <a:cs typeface="Times New Roman" panose="02020603050405020304" pitchFamily="18" charset="0"/>
              <a:sym typeface="Ubuntu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245" y="1595210"/>
            <a:ext cx="6885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Єдиний вступний іспит (ЄВІ)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13351" y="1979641"/>
            <a:ext cx="105646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Іноземна мова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Тест загальної навчальної компетентності (ТЗНК)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тестів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https://testportal.gov.ua/yedynyj-vstupnyj-ispyt-2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Демонстраційні варіанти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https://testportal.gov.ua/demonstratsijni-varianty-yevi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975" y="3871201"/>
            <a:ext cx="9198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Єдине фахове </a:t>
            </a:r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вступне </a:t>
            </a:r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випробування (тест з управління та адміністрування)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13351" y="4740632"/>
            <a:ext cx="102075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тесту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mon.gov.ua/ua/npa/pro-zatverdzhennya-programi-predmetnogo-testu-z-upravlinnya-ta-administruvannya-yedinogo-fahovogo-vstupnogo-viprobuvannya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Зразки завдань минулого року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https://zno.osvita.ua/master/upravlinnja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Перевод – Бесплатные иконки: образовани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118430"/>
            <a:ext cx="1063274" cy="106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нига – Бесплатные иконки: образование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5" y="4642465"/>
            <a:ext cx="1319213" cy="131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3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6;p5"/>
          <p:cNvSpPr/>
          <p:nvPr/>
        </p:nvSpPr>
        <p:spPr>
          <a:xfrm>
            <a:off x="-9252" y="-13940"/>
            <a:ext cx="12201252" cy="144906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5" name="Google Shape;277;p5" descr="KBS_black 3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96" y="80628"/>
            <a:ext cx="2520280" cy="1260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9;p5" descr="Картинки по запросу &quot;зачем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Google Shape;280;p5" descr="Картинки по запросу &quot;зачем&quot;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" name="Google Shape;282;p5"/>
          <p:cNvSpPr txBox="1"/>
          <p:nvPr/>
        </p:nvSpPr>
        <p:spPr>
          <a:xfrm>
            <a:off x="2411760" y="-13940"/>
            <a:ext cx="8847369" cy="1449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lvl="0" algn="ctr">
              <a:buClr>
                <a:srgbClr val="3F3F3F"/>
              </a:buClr>
              <a:buSzPct val="100000"/>
            </a:pP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Реєстрація електронного кабінету, подача заяв </a:t>
            </a:r>
            <a:endParaRPr lang="uk-UA" sz="4400" b="1" dirty="0">
              <a:solidFill>
                <a:srgbClr val="3F3F3F"/>
              </a:solidFill>
              <a:latin typeface="Times New Roman" panose="02020603050405020304" pitchFamily="18" charset="0"/>
              <a:ea typeface="Ubuntu"/>
              <a:cs typeface="Times New Roman" panose="02020603050405020304" pitchFamily="18" charset="0"/>
              <a:sym typeface="Ubuntu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622" y="1577077"/>
            <a:ext cx="99623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для </a:t>
            </a:r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електронного кабінету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https://vstup.edbo.gov.ua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622" y="2740623"/>
            <a:ext cx="102812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бюджет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подати до </a:t>
            </a:r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заяв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(із встановленням пріоритетності), до </a:t>
            </a: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заяв </a:t>
            </a:r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Значок веб-сайта Значок Vector Www Иллюстрация вектора - иллюстрации  насчитывающей соединитесь, место: 16469068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10" b="12022"/>
          <a:stretch/>
        </p:blipFill>
        <p:spPr bwMode="auto">
          <a:xfrm>
            <a:off x="35496" y="1629346"/>
            <a:ext cx="1393126" cy="99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Документы – Бесплатные иконки: интерфейс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15" y="2844044"/>
            <a:ext cx="1068542" cy="88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396682" y="3945976"/>
            <a:ext cx="102812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із заявою подається </a:t>
            </a: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мотиваційний лист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v-SE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https://start.karazin.ua/app/webroot/files/upload/2024/vstup/pravyla_pryjomu/dod11_2024.pdf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6" descr="Договор – Бесплатные иконки: бизнес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40" y="4121079"/>
            <a:ext cx="844010" cy="8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428622" y="5459338"/>
            <a:ext cx="102812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</a:t>
            </a: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конкурсного балу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КБ = 0.2 * оцінка ТЗНК + 0.2 * оцінка з іноземної мови + 0.6 * оцінка ЄФВВ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лькулятор - Пользовательский интерфейс и жесты Иконки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12" y="5478750"/>
            <a:ext cx="1125247" cy="112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6;p5"/>
          <p:cNvSpPr/>
          <p:nvPr/>
        </p:nvSpPr>
        <p:spPr>
          <a:xfrm>
            <a:off x="-9252" y="-13940"/>
            <a:ext cx="12201252" cy="144906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5" name="Google Shape;277;p5" descr="KBS_black 3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96" y="80628"/>
            <a:ext cx="2520280" cy="1260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9;p5" descr="Картинки по запросу &quot;зачем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Google Shape;280;p5" descr="Картинки по запросу &quot;зачем&quot;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" name="Google Shape;282;p5"/>
          <p:cNvSpPr txBox="1"/>
          <p:nvPr/>
        </p:nvSpPr>
        <p:spPr>
          <a:xfrm>
            <a:off x="2411760" y="-13940"/>
            <a:ext cx="8847369" cy="1449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lvl="0" algn="ctr">
              <a:buClr>
                <a:srgbClr val="3F3F3F"/>
              </a:buClr>
              <a:buSzPct val="100000"/>
            </a:pP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Документи для вступу  </a:t>
            </a:r>
            <a:endParaRPr lang="uk-UA" sz="4400" b="1" dirty="0">
              <a:solidFill>
                <a:srgbClr val="3F3F3F"/>
              </a:solidFill>
              <a:latin typeface="Times New Roman" panose="02020603050405020304" pitchFamily="18" charset="0"/>
              <a:ea typeface="Ubuntu"/>
              <a:cs typeface="Times New Roman" panose="02020603050405020304" pitchFamily="18" charset="0"/>
              <a:sym typeface="Ubuntu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8272" y="3880830"/>
            <a:ext cx="105763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документа, що посвідчує особу;</a:t>
            </a:r>
          </a:p>
          <a:p>
            <a:pPr marL="342900" indent="-342900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військово-облікового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AutoNum type="arabicParenR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диплому бакалавра;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диплому;</a:t>
            </a:r>
          </a:p>
          <a:p>
            <a:pPr marL="342900" indent="-342900">
              <a:buAutoNum type="arabicParenR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довідки про реєстрацію місця проживання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реєстраційного номеру облікової картки платника податків;</a:t>
            </a:r>
          </a:p>
          <a:p>
            <a:pPr marL="342900" indent="-342900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екзаменаційна картка з результатами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ЄВІ, ЄФВВ та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екзаменаційний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листок;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документи, які підтверджують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вступника на зарахування за спеціальними умовами;</a:t>
            </a:r>
          </a:p>
          <a:p>
            <a:pPr marL="342900" indent="-342900">
              <a:buAutoNum type="arabicParenR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 3×4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8272" y="2089870"/>
            <a:ext cx="106886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особисте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подання до приймальної комісії університету копій документів (2 примірники);</a:t>
            </a:r>
          </a:p>
          <a:p>
            <a:pPr marL="457200" indent="-4572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надсилання </a:t>
            </a:r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сканованих копій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документів, з накладанням кваліфікованого електронного підпису вступника, на електронну адресу приймальної комісії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vstup.kbs@karazin.ua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7975" y="1712079"/>
            <a:ext cx="38689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Спосіб подачі документів: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7975" y="3413768"/>
            <a:ext cx="3551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документів: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76;p5"/>
          <p:cNvSpPr/>
          <p:nvPr/>
        </p:nvSpPr>
        <p:spPr>
          <a:xfrm>
            <a:off x="-9252" y="-13940"/>
            <a:ext cx="12201252" cy="1449065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5" name="Google Shape;277;p5" descr="KBS_black 3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96" y="80628"/>
            <a:ext cx="2520280" cy="1260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9;p5" descr="Картинки по запросу &quot;зачем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8" name="Google Shape;280;p5" descr="Картинки по запросу &quot;зачем&quot;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0" name="Google Shape;282;p5"/>
          <p:cNvSpPr txBox="1"/>
          <p:nvPr/>
        </p:nvSpPr>
        <p:spPr>
          <a:xfrm>
            <a:off x="2411761" y="-13940"/>
            <a:ext cx="7803658" cy="1449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lvl="0" algn="ctr">
              <a:buClr>
                <a:srgbClr val="3F3F3F"/>
              </a:buClr>
              <a:buSzPct val="100000"/>
            </a:pPr>
            <a:r>
              <a:rPr lang="uk-UA" sz="4400" b="1" dirty="0" smtClean="0">
                <a:solidFill>
                  <a:srgbClr val="3F3F3F"/>
                </a:solidFill>
                <a:latin typeface="Times New Roman" panose="02020603050405020304" pitchFamily="18" charset="0"/>
                <a:ea typeface="Ubuntu"/>
                <a:cs typeface="Times New Roman" panose="02020603050405020304" pitchFamily="18" charset="0"/>
                <a:sym typeface="Ubuntu"/>
              </a:rPr>
              <a:t>Контакти  </a:t>
            </a:r>
            <a:endParaRPr lang="uk-UA" sz="4400" b="1" dirty="0">
              <a:solidFill>
                <a:srgbClr val="3F3F3F"/>
              </a:solidFill>
              <a:latin typeface="Times New Roman" panose="02020603050405020304" pitchFamily="18" charset="0"/>
              <a:ea typeface="Ubuntu"/>
              <a:cs typeface="Times New Roman" panose="02020603050405020304" pitchFamily="18" charset="0"/>
              <a:sym typeface="Ubuntu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12374" y="2477992"/>
            <a:ext cx="253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+380 97 414 55 13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vstup.kbs@karazin.ua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2630" y="5152075"/>
            <a:ext cx="52715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start.karazin.ua/page/documenty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55814" y="2920949"/>
            <a:ext cx="50430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instagram.com/karazin_business_school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www.facebook.com/karazinSB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4" descr="Скрытые функции Instagram - Афиша Daily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3" t="14252" r="32060" b="13103"/>
          <a:stretch/>
        </p:blipFill>
        <p:spPr bwMode="auto">
          <a:xfrm>
            <a:off x="6225203" y="2777563"/>
            <a:ext cx="830611" cy="85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acebook — Википедия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563" y="4188016"/>
            <a:ext cx="885251" cy="88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телефон иконки. Скачать бесплатно иконки телефон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52" y="2161293"/>
            <a:ext cx="946071" cy="94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Иконки электронной почты компьютера, электронная почта, разное, угол,  оранжевый png | PNGWi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6" y="3501985"/>
            <a:ext cx="885634" cy="88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d Icon PNG Transparent Images Free Download | Vector Files | Pngtree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6" t="23981" r="17759" b="12684"/>
          <a:stretch/>
        </p:blipFill>
        <p:spPr bwMode="auto">
          <a:xfrm>
            <a:off x="587252" y="4905324"/>
            <a:ext cx="960905" cy="94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679</Words>
  <Application>Microsoft Office PowerPoint</Application>
  <PresentationFormat>Широкоэкранный</PresentationFormat>
  <Paragraphs>98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Ubuntu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87</cp:revision>
  <cp:lastPrinted>2022-06-09T22:36:01Z</cp:lastPrinted>
  <dcterms:created xsi:type="dcterms:W3CDTF">2022-06-09T19:46:47Z</dcterms:created>
  <dcterms:modified xsi:type="dcterms:W3CDTF">2024-04-30T07:32:12Z</dcterms:modified>
</cp:coreProperties>
</file>