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61" r:id="rId3"/>
    <p:sldId id="257" r:id="rId4"/>
    <p:sldId id="270" r:id="rId5"/>
    <p:sldId id="265" r:id="rId6"/>
    <p:sldId id="271" r:id="rId7"/>
    <p:sldId id="269" r:id="rId8"/>
    <p:sldId id="263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096" autoAdjust="0"/>
    <p:restoredTop sz="94660"/>
  </p:normalViewPr>
  <p:slideViewPr>
    <p:cSldViewPr snapToGrid="0">
      <p:cViewPr varScale="1">
        <p:scale>
          <a:sx n="88" d="100"/>
          <a:sy n="88" d="100"/>
        </p:scale>
        <p:origin x="720" y="1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B9C50-75F2-4C8C-B5BA-5DBD124FB45E}" type="datetimeFigureOut">
              <a:rPr lang="ru-RU" smtClean="0"/>
              <a:t>30.04.2024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F6131-7F8B-4A6A-AEFE-8546EBC490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4136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B9C50-75F2-4C8C-B5BA-5DBD124FB45E}" type="datetimeFigureOut">
              <a:rPr lang="ru-RU" smtClean="0"/>
              <a:t>30.04.2024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F6131-7F8B-4A6A-AEFE-8546EBC490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801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B9C50-75F2-4C8C-B5BA-5DBD124FB45E}" type="datetimeFigureOut">
              <a:rPr lang="ru-RU" smtClean="0"/>
              <a:t>30.04.2024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F6131-7F8B-4A6A-AEFE-8546EBC490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3921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B9C50-75F2-4C8C-B5BA-5DBD124FB45E}" type="datetimeFigureOut">
              <a:rPr lang="ru-RU" smtClean="0"/>
              <a:t>30.04.2024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F6131-7F8B-4A6A-AEFE-8546EBC490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8482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B9C50-75F2-4C8C-B5BA-5DBD124FB45E}" type="datetimeFigureOut">
              <a:rPr lang="ru-RU" smtClean="0"/>
              <a:t>30.04.2024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F6131-7F8B-4A6A-AEFE-8546EBC490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1594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B9C50-75F2-4C8C-B5BA-5DBD124FB45E}" type="datetimeFigureOut">
              <a:rPr lang="ru-RU" smtClean="0"/>
              <a:t>30.04.2024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F6131-7F8B-4A6A-AEFE-8546EBC490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1150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B9C50-75F2-4C8C-B5BA-5DBD124FB45E}" type="datetimeFigureOut">
              <a:rPr lang="ru-RU" smtClean="0"/>
              <a:t>30.04.2024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F6131-7F8B-4A6A-AEFE-8546EBC490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3442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B9C50-75F2-4C8C-B5BA-5DBD124FB45E}" type="datetimeFigureOut">
              <a:rPr lang="ru-RU" smtClean="0"/>
              <a:t>30.04.2024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F6131-7F8B-4A6A-AEFE-8546EBC490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2126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B9C50-75F2-4C8C-B5BA-5DBD124FB45E}" type="datetimeFigureOut">
              <a:rPr lang="ru-RU" smtClean="0"/>
              <a:t>30.04.2024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F6131-7F8B-4A6A-AEFE-8546EBC490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3451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B9C50-75F2-4C8C-B5BA-5DBD124FB45E}" type="datetimeFigureOut">
              <a:rPr lang="ru-RU" smtClean="0"/>
              <a:t>30.04.2024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F6131-7F8B-4A6A-AEFE-8546EBC490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9268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B9C50-75F2-4C8C-B5BA-5DBD124FB45E}" type="datetimeFigureOut">
              <a:rPr lang="ru-RU" smtClean="0"/>
              <a:t>30.04.2024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F6131-7F8B-4A6A-AEFE-8546EBC490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9490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DB9C50-75F2-4C8C-B5BA-5DBD124FB45E}" type="datetimeFigureOut">
              <a:rPr lang="ru-RU" smtClean="0"/>
              <a:t>30.04.2024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7F6131-7F8B-4A6A-AEFE-8546EBC490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9784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vstup.kbs@karazin.ua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https://testportal.gov.ua/wp-content/uploads/2024/04/Zayava-anketa-YEVIYEFVV_2024.pd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testportal.gov.ua/protsedura-reyestratsiyi-yeviyefvv-2024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zno.testportal.com.ua/master/login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9.png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hyperlink" Target="https://testportal.gov.ua/yedynyj-vstupnyj-ispyt-2/" TargetMode="External"/><Relationship Id="rId7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zno.osvita.ua/master/upravlinnja/" TargetMode="External"/><Relationship Id="rId5" Type="http://schemas.openxmlformats.org/officeDocument/2006/relationships/hyperlink" Target="https://mon.gov.ua/ua/npa/pro-zatverdzhennya-programi-predmetnogo-testu-z-upravlinnya-ta-administruvannya-yedinogo-fahovogo-vstupnogo-viprobuvannya" TargetMode="External"/><Relationship Id="rId4" Type="http://schemas.openxmlformats.org/officeDocument/2006/relationships/hyperlink" Target="https://testportal.gov.ua/demonstratsijni-varianty-yevi/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hyperlink" Target="https://vstup.edbo.gov.ua/" TargetMode="External"/><Relationship Id="rId7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start.karazin.ua/app/webroot/files/upload/2024/vstup/pravyla_pryjomu/dod11_2024.pdf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vstup.kbs@karazin.ua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hyperlink" Target="mailto:vstup.kbs@karazin.ua" TargetMode="External"/><Relationship Id="rId7" Type="http://schemas.openxmlformats.org/officeDocument/2006/relationships/image" Target="../media/image1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facebook.com/karazinSB" TargetMode="External"/><Relationship Id="rId11" Type="http://schemas.openxmlformats.org/officeDocument/2006/relationships/image" Target="../media/image19.jpeg"/><Relationship Id="rId5" Type="http://schemas.openxmlformats.org/officeDocument/2006/relationships/hyperlink" Target="https://instagram.com/karazin_business_school" TargetMode="External"/><Relationship Id="rId10" Type="http://schemas.openxmlformats.org/officeDocument/2006/relationships/image" Target="../media/image18.png"/><Relationship Id="rId4" Type="http://schemas.openxmlformats.org/officeDocument/2006/relationships/hyperlink" Target="http://start.karazin.ua/page/documenty" TargetMode="External"/><Relationship Id="rId9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276;p5"/>
          <p:cNvSpPr/>
          <p:nvPr/>
        </p:nvSpPr>
        <p:spPr>
          <a:xfrm>
            <a:off x="-9252" y="-13940"/>
            <a:ext cx="12201252" cy="1449065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  <a:sym typeface="Calibri"/>
            </a:endParaRPr>
          </a:p>
        </p:txBody>
      </p:sp>
      <p:pic>
        <p:nvPicPr>
          <p:cNvPr id="5" name="Google Shape;277;p5" descr="KBS_black 3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5496" y="80628"/>
            <a:ext cx="2520280" cy="126014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279;p5" descr="Картинки по запросу &quot;зачем&quot;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  <a:sym typeface="Calibri"/>
            </a:endParaRPr>
          </a:p>
        </p:txBody>
      </p:sp>
      <p:sp>
        <p:nvSpPr>
          <p:cNvPr id="8" name="Google Shape;280;p5" descr="Картинки по запросу &quot;зачем&quot;"/>
          <p:cNvSpPr/>
          <p:nvPr/>
        </p:nvSpPr>
        <p:spPr>
          <a:xfrm>
            <a:off x="307975" y="7937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  <a:sym typeface="Calibri"/>
            </a:endParaRPr>
          </a:p>
        </p:txBody>
      </p:sp>
      <p:sp>
        <p:nvSpPr>
          <p:cNvPr id="10" name="Google Shape;282;p5"/>
          <p:cNvSpPr txBox="1"/>
          <p:nvPr/>
        </p:nvSpPr>
        <p:spPr>
          <a:xfrm>
            <a:off x="2411760" y="-13940"/>
            <a:ext cx="7221767" cy="14490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7500"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ct val="100000"/>
              <a:buFont typeface="Ubuntu"/>
              <a:buNone/>
            </a:pPr>
            <a:r>
              <a:rPr lang="uk-UA" sz="4400" b="1" dirty="0" smtClean="0">
                <a:solidFill>
                  <a:srgbClr val="3F3F3F"/>
                </a:solidFill>
                <a:latin typeface="Times New Roman" panose="02020603050405020304" pitchFamily="18" charset="0"/>
                <a:ea typeface="Ubuntu"/>
                <a:cs typeface="Times New Roman" panose="02020603050405020304" pitchFamily="18" charset="0"/>
                <a:sym typeface="Ubuntu"/>
              </a:rPr>
              <a:t>Етапи вступу до магістратури</a:t>
            </a:r>
            <a:endParaRPr lang="uk-UA" sz="4400" b="1" dirty="0">
              <a:solidFill>
                <a:srgbClr val="3F3F3F"/>
              </a:solidFill>
              <a:latin typeface="Times New Roman" panose="02020603050405020304" pitchFamily="18" charset="0"/>
              <a:ea typeface="Ubuntu"/>
              <a:cs typeface="Times New Roman" panose="02020603050405020304" pitchFamily="18" charset="0"/>
              <a:sym typeface="Ubuntu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6334207"/>
              </p:ext>
            </p:extLst>
          </p:nvPr>
        </p:nvGraphicFramePr>
        <p:xfrm>
          <a:off x="612774" y="1474346"/>
          <a:ext cx="11422207" cy="5255922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336080">
                  <a:extLst>
                    <a:ext uri="{9D8B030D-6E8A-4147-A177-3AD203B41FA5}">
                      <a16:colId xmlns:a16="http://schemas.microsoft.com/office/drawing/2014/main" val="3519073452"/>
                    </a:ext>
                  </a:extLst>
                </a:gridCol>
                <a:gridCol w="3827545">
                  <a:extLst>
                    <a:ext uri="{9D8B030D-6E8A-4147-A177-3AD203B41FA5}">
                      <a16:colId xmlns:a16="http://schemas.microsoft.com/office/drawing/2014/main" val="1843315307"/>
                    </a:ext>
                  </a:extLst>
                </a:gridCol>
                <a:gridCol w="212227">
                  <a:extLst>
                    <a:ext uri="{9D8B030D-6E8A-4147-A177-3AD203B41FA5}">
                      <a16:colId xmlns:a16="http://schemas.microsoft.com/office/drawing/2014/main" val="2891172139"/>
                    </a:ext>
                  </a:extLst>
                </a:gridCol>
                <a:gridCol w="6046355">
                  <a:extLst>
                    <a:ext uri="{9D8B030D-6E8A-4147-A177-3AD203B41FA5}">
                      <a16:colId xmlns:a16="http://schemas.microsoft.com/office/drawing/2014/main" val="1868163037"/>
                    </a:ext>
                  </a:extLst>
                </a:gridCol>
              </a:tblGrid>
              <a:tr h="726430">
                <a:tc>
                  <a:txBody>
                    <a:bodyPr/>
                    <a:lstStyle/>
                    <a:p>
                      <a:endParaRPr lang="uk-UA" sz="1800" kern="1200" noProof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sz="1800" b="0" kern="1200" noProof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Реєстрація </a:t>
                      </a:r>
                      <a:r>
                        <a:rPr lang="ru-RU" sz="1800" b="0" kern="1200" noProof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участь в ЄВІ та ЄФВВ</a:t>
                      </a:r>
                      <a:endParaRPr lang="uk-UA" sz="1800" b="0" i="0" kern="1200" noProof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762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0" kern="1200" noProof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Основна сесія - 7 - 29 травня (до 18:00),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0" kern="1200" noProof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Додаткова – 17-21 червня</a:t>
                      </a:r>
                    </a:p>
                  </a:txBody>
                  <a:tcPr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09169178"/>
                  </a:ext>
                </a:extLst>
              </a:tr>
              <a:tr h="420092">
                <a:tc>
                  <a:txBody>
                    <a:bodyPr/>
                    <a:lstStyle/>
                    <a:p>
                      <a:endParaRPr lang="uk-UA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noProof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Проходження тестування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762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noProof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основна сесія - 24 червня</a:t>
                      </a:r>
                      <a:r>
                        <a:rPr lang="uk-UA" baseline="0" noProof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15</a:t>
                      </a:r>
                      <a:r>
                        <a:rPr lang="uk-UA" noProof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липня, </a:t>
                      </a:r>
                    </a:p>
                    <a:p>
                      <a:pPr algn="l"/>
                      <a:r>
                        <a:rPr lang="uk-UA" noProof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додаткова – 31 – 14 серпня</a:t>
                      </a:r>
                    </a:p>
                  </a:txBody>
                  <a:tcPr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38741616"/>
                  </a:ext>
                </a:extLst>
              </a:tr>
              <a:tr h="672365">
                <a:tc>
                  <a:txBody>
                    <a:bodyPr/>
                    <a:lstStyle/>
                    <a:p>
                      <a:endParaRPr lang="uk-UA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noProof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Реєстрація електронних кабінетів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762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noProof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 1 липня </a:t>
                      </a:r>
                    </a:p>
                  </a:txBody>
                  <a:tcPr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24998373"/>
                  </a:ext>
                </a:extLst>
              </a:tr>
              <a:tr h="415103">
                <a:tc>
                  <a:txBody>
                    <a:bodyPr/>
                    <a:lstStyle/>
                    <a:p>
                      <a:endParaRPr lang="uk-UA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noProof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Подача заяв</a:t>
                      </a:r>
                      <a:endParaRPr lang="uk-UA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762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noProof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 1 до 22 серпня (до 18:00)</a:t>
                      </a:r>
                      <a:endParaRPr lang="uk-UA" noProof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94177061"/>
                  </a:ext>
                </a:extLst>
              </a:tr>
              <a:tr h="1037757">
                <a:tc>
                  <a:txBody>
                    <a:bodyPr/>
                    <a:lstStyle/>
                    <a:p>
                      <a:endParaRPr lang="uk-UA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noProof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Рекомендації на зарахування</a:t>
                      </a:r>
                      <a:endParaRPr lang="uk-UA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762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1800" kern="1200" noProof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місця державного замовлення - не пізніше 24 серпня;</a:t>
                      </a:r>
                      <a:r>
                        <a:rPr lang="uk-UA" sz="1800" kern="1200" baseline="0" noProof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kern="1200" noProof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місця з оплатою підготовки за кошти фізичних та/або юридичних осіб – 28 серпня</a:t>
                      </a:r>
                      <a:endParaRPr lang="uk-UA" sz="1800" kern="1200" noProof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49125045"/>
                  </a:ext>
                </a:extLst>
              </a:tr>
              <a:tr h="1037757">
                <a:tc>
                  <a:txBody>
                    <a:bodyPr/>
                    <a:lstStyle/>
                    <a:p>
                      <a:endParaRPr lang="uk-UA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noProof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Виконання умов для зарахування</a:t>
                      </a:r>
                      <a:endParaRPr lang="uk-UA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762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noProof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державним замовленням - до 18:00 26 серпня, на місця з оплатою підготовки за кошти фізичних та/або юридичних осіб – до 31 серпня</a:t>
                      </a:r>
                      <a:endParaRPr lang="uk-UA" noProof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95715226"/>
                  </a:ext>
                </a:extLst>
              </a:tr>
              <a:tr h="726430">
                <a:tc>
                  <a:txBody>
                    <a:bodyPr/>
                    <a:lstStyle/>
                    <a:p>
                      <a:endParaRPr lang="uk-UA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noProof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Наказ про зарахування</a:t>
                      </a:r>
                      <a:endParaRPr lang="uk-UA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762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noProof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</a:t>
                      </a:r>
                      <a:r>
                        <a:rPr lang="uk-UA" noProof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державним замовленням – 27 серпня, за контрактом – 06 вересня</a:t>
                      </a:r>
                      <a:endParaRPr lang="uk-UA" noProof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01942302"/>
                  </a:ext>
                </a:extLst>
              </a:tr>
            </a:tbl>
          </a:graphicData>
        </a:graphic>
      </p:graphicFrame>
      <p:sp>
        <p:nvSpPr>
          <p:cNvPr id="2" name="Блок-схема: узел 1"/>
          <p:cNvSpPr/>
          <p:nvPr/>
        </p:nvSpPr>
        <p:spPr>
          <a:xfrm>
            <a:off x="1062175" y="1539429"/>
            <a:ext cx="517237" cy="498763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Блок-схема: узел 13"/>
          <p:cNvSpPr/>
          <p:nvPr/>
        </p:nvSpPr>
        <p:spPr>
          <a:xfrm>
            <a:off x="1062170" y="2265469"/>
            <a:ext cx="517237" cy="498763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Блок-схема: узел 14"/>
          <p:cNvSpPr/>
          <p:nvPr/>
        </p:nvSpPr>
        <p:spPr>
          <a:xfrm>
            <a:off x="1062171" y="2888314"/>
            <a:ext cx="517237" cy="498763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Блок-схема: узел 15"/>
          <p:cNvSpPr/>
          <p:nvPr/>
        </p:nvSpPr>
        <p:spPr>
          <a:xfrm>
            <a:off x="1062172" y="3457070"/>
            <a:ext cx="517237" cy="498763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Блок-схема: узел 17"/>
          <p:cNvSpPr/>
          <p:nvPr/>
        </p:nvSpPr>
        <p:spPr>
          <a:xfrm>
            <a:off x="1062172" y="4154588"/>
            <a:ext cx="517237" cy="498763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ru-RU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Блок-схема: узел 18"/>
          <p:cNvSpPr/>
          <p:nvPr/>
        </p:nvSpPr>
        <p:spPr>
          <a:xfrm>
            <a:off x="1062173" y="5234725"/>
            <a:ext cx="517237" cy="498763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ru-RU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Блок-схема: узел 19"/>
          <p:cNvSpPr/>
          <p:nvPr/>
        </p:nvSpPr>
        <p:spPr>
          <a:xfrm>
            <a:off x="1062173" y="6072595"/>
            <a:ext cx="517237" cy="498763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ru-RU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288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276;p5"/>
          <p:cNvSpPr/>
          <p:nvPr/>
        </p:nvSpPr>
        <p:spPr>
          <a:xfrm rot="16200000">
            <a:off x="-2394592" y="2364752"/>
            <a:ext cx="6871940" cy="2114553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  <a:sym typeface="Calibri"/>
            </a:endParaRPr>
          </a:p>
        </p:txBody>
      </p:sp>
      <p:pic>
        <p:nvPicPr>
          <p:cNvPr id="5" name="Google Shape;277;p5" descr="KBS_black 3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225761" y="-144463"/>
            <a:ext cx="2520280" cy="126014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279;p5" descr="Картинки по запросу &quot;зачем&quot;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  <a:sym typeface="Calibri"/>
            </a:endParaRPr>
          </a:p>
        </p:txBody>
      </p:sp>
      <p:sp>
        <p:nvSpPr>
          <p:cNvPr id="8" name="Google Shape;280;p5" descr="Картинки по запросу &quot;зачем&quot;"/>
          <p:cNvSpPr/>
          <p:nvPr/>
        </p:nvSpPr>
        <p:spPr>
          <a:xfrm>
            <a:off x="307975" y="7937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  <a:sym typeface="Calibri"/>
            </a:endParaRPr>
          </a:p>
        </p:txBody>
      </p:sp>
      <p:sp>
        <p:nvSpPr>
          <p:cNvPr id="10" name="Google Shape;282;p5"/>
          <p:cNvSpPr txBox="1"/>
          <p:nvPr/>
        </p:nvSpPr>
        <p:spPr>
          <a:xfrm>
            <a:off x="-121674" y="2537772"/>
            <a:ext cx="2326104" cy="14490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7500"/>
          </a:bodyPr>
          <a:lstStyle/>
          <a:p>
            <a:pPr lvl="0" algn="ctr">
              <a:buClr>
                <a:srgbClr val="3F3F3F"/>
              </a:buClr>
              <a:buSzPct val="100000"/>
            </a:pPr>
            <a:r>
              <a:rPr lang="uk-UA" sz="4400" b="1" dirty="0" smtClean="0">
                <a:solidFill>
                  <a:srgbClr val="3F3F3F"/>
                </a:solidFill>
                <a:latin typeface="Times New Roman" panose="02020603050405020304" pitchFamily="18" charset="0"/>
                <a:ea typeface="Ubuntu"/>
                <a:cs typeface="Times New Roman" panose="02020603050405020304" pitchFamily="18" charset="0"/>
                <a:sym typeface="Ubuntu"/>
              </a:rPr>
              <a:t>ЄВІ, ЄФВВ </a:t>
            </a:r>
            <a:endParaRPr lang="uk-UA" sz="4400" b="1" dirty="0">
              <a:solidFill>
                <a:srgbClr val="3F3F3F"/>
              </a:solidFill>
              <a:latin typeface="Times New Roman" panose="02020603050405020304" pitchFamily="18" charset="0"/>
              <a:ea typeface="Ubuntu"/>
              <a:cs typeface="Times New Roman" panose="02020603050405020304" pitchFamily="18" charset="0"/>
              <a:sym typeface="Ubuntu"/>
            </a:endParaRPr>
          </a:p>
        </p:txBody>
      </p:sp>
      <p:sp>
        <p:nvSpPr>
          <p:cNvPr id="2" name="AutoShape 2" descr="http://testportal.gov.ua/wp-content/uploads/2023/04/YEVIYEFVV-3-283x400.pn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4" descr="http://testportal.gov.ua/wp-content/uploads/2023/04/YEVIYEFVV-3-283x400.png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6" name="Picture 2" descr="http://testportal.gov.ua/wp-content/uploads/2024/02/YEVIYEFVV_grafik_2024-724x1024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030" b="8474"/>
          <a:stretch/>
        </p:blipFill>
        <p:spPr bwMode="auto">
          <a:xfrm>
            <a:off x="3716804" y="7937"/>
            <a:ext cx="6896100" cy="6850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4687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276;p5"/>
          <p:cNvSpPr/>
          <p:nvPr/>
        </p:nvSpPr>
        <p:spPr>
          <a:xfrm>
            <a:off x="-9252" y="-13940"/>
            <a:ext cx="12201252" cy="1449065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  <a:sym typeface="Calibri"/>
            </a:endParaRPr>
          </a:p>
        </p:txBody>
      </p:sp>
      <p:pic>
        <p:nvPicPr>
          <p:cNvPr id="5" name="Google Shape;277;p5" descr="KBS_black 3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5496" y="80628"/>
            <a:ext cx="2520280" cy="126014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279;p5" descr="Картинки по запросу &quot;зачем&quot;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  <a:sym typeface="Calibri"/>
            </a:endParaRPr>
          </a:p>
        </p:txBody>
      </p:sp>
      <p:sp>
        <p:nvSpPr>
          <p:cNvPr id="8" name="Google Shape;280;p5" descr="Картинки по запросу &quot;зачем&quot;"/>
          <p:cNvSpPr/>
          <p:nvPr/>
        </p:nvSpPr>
        <p:spPr>
          <a:xfrm>
            <a:off x="307975" y="7937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  <a:sym typeface="Calibri"/>
            </a:endParaRPr>
          </a:p>
        </p:txBody>
      </p:sp>
      <p:sp>
        <p:nvSpPr>
          <p:cNvPr id="10" name="Google Shape;282;p5"/>
          <p:cNvSpPr txBox="1"/>
          <p:nvPr/>
        </p:nvSpPr>
        <p:spPr>
          <a:xfrm>
            <a:off x="2411760" y="-13940"/>
            <a:ext cx="7221767" cy="14490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7500"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ct val="100000"/>
              <a:buFont typeface="Ubuntu"/>
              <a:buNone/>
            </a:pPr>
            <a:r>
              <a:rPr lang="uk-UA" sz="4400" b="1" dirty="0" smtClean="0">
                <a:solidFill>
                  <a:srgbClr val="3F3F3F"/>
                </a:solidFill>
                <a:latin typeface="Times New Roman" panose="02020603050405020304" pitchFamily="18" charset="0"/>
                <a:ea typeface="Ubuntu"/>
                <a:cs typeface="Times New Roman" panose="02020603050405020304" pitchFamily="18" charset="0"/>
                <a:sym typeface="Ubuntu"/>
              </a:rPr>
              <a:t>Реєстрація на ЄВІ, ЄФВВ</a:t>
            </a:r>
            <a:endParaRPr lang="uk-UA" sz="4400" b="1" dirty="0">
              <a:solidFill>
                <a:srgbClr val="3F3F3F"/>
              </a:solidFill>
              <a:latin typeface="Times New Roman" panose="02020603050405020304" pitchFamily="18" charset="0"/>
              <a:ea typeface="Ubuntu"/>
              <a:cs typeface="Times New Roman" panose="02020603050405020304" pitchFamily="18" charset="0"/>
              <a:sym typeface="Ubuntu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38838" y="1472072"/>
            <a:ext cx="40338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Варіанти реєстрації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311564" y="1951937"/>
            <a:ext cx="1060334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Особисто, привізши документи до деканату КШБ (аудиторія 8-41А Головного корпусу ХНУ ім. В.Н. Каразіна);</a:t>
            </a:r>
          </a:p>
          <a:p>
            <a:pPr algn="just"/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дистанційно, надіславши на </a:t>
            </a:r>
            <a:r>
              <a:rPr lang="sv-SE" sz="24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vstup.kbs@karazin.ua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38837" y="3259316"/>
            <a:ext cx="742290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Документи, необхідні для реєстрації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211758" y="3656055"/>
            <a:ext cx="1090635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arenR"/>
            </a:pP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Заповнена заява-анкета </a:t>
            </a:r>
            <a:r>
              <a:rPr lang="sv-SE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https://testportal.gov.ua//</a:t>
            </a:r>
            <a:r>
              <a:rPr lang="sv-SE" sz="24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wp-content/uploads/2024/04/Zayava-anketa-YEVIYEFVV_2024.pdf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457200" indent="-457200" algn="just">
              <a:buAutoNum type="arabicParenR"/>
            </a:pP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Документ, що посвідчує особу, зазначений в анкеті;</a:t>
            </a:r>
          </a:p>
          <a:p>
            <a:pPr marL="457200" indent="-457200" algn="just">
              <a:buAutoNum type="arabicParenR"/>
            </a:pP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Реєстраційний номер облікової картки платника податків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457200" indent="-457200" algn="just">
              <a:buAutoNum type="arabicParenR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окумент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здобутий ступінь вищої освіти </a:t>
            </a:r>
            <a:r>
              <a:rPr lang="uk-UA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(для осіб, які завершили </a:t>
            </a:r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 в минулі роки)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або довідка щодо планового строку завершення навчання та отримання диплому у 2024 році;</a:t>
            </a:r>
          </a:p>
          <a:p>
            <a:pPr marL="457200" indent="-457200" algn="just">
              <a:buAutoNum type="arabicParenR"/>
            </a:pP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фотокартка для документів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2" descr="Документы – Бесплатные иконки: интерфейс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215" y="3784502"/>
            <a:ext cx="1068542" cy="881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Рельеф центр - канцтовары, товары для школы и офиса оптом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167" y="2109174"/>
            <a:ext cx="951590" cy="990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3855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276;p5"/>
          <p:cNvSpPr/>
          <p:nvPr/>
        </p:nvSpPr>
        <p:spPr>
          <a:xfrm>
            <a:off x="-9252" y="-13940"/>
            <a:ext cx="12201252" cy="1449065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  <a:sym typeface="Calibri"/>
            </a:endParaRPr>
          </a:p>
        </p:txBody>
      </p:sp>
      <p:pic>
        <p:nvPicPr>
          <p:cNvPr id="5" name="Google Shape;277;p5" descr="KBS_black 3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5496" y="80628"/>
            <a:ext cx="2520280" cy="126014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279;p5" descr="Картинки по запросу &quot;зачем&quot;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  <a:sym typeface="Calibri"/>
            </a:endParaRPr>
          </a:p>
        </p:txBody>
      </p:sp>
      <p:sp>
        <p:nvSpPr>
          <p:cNvPr id="8" name="Google Shape;280;p5" descr="Картинки по запросу &quot;зачем&quot;"/>
          <p:cNvSpPr/>
          <p:nvPr/>
        </p:nvSpPr>
        <p:spPr>
          <a:xfrm>
            <a:off x="307975" y="7937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  <a:sym typeface="Calibri"/>
            </a:endParaRPr>
          </a:p>
        </p:txBody>
      </p:sp>
      <p:sp>
        <p:nvSpPr>
          <p:cNvPr id="10" name="Google Shape;282;p5"/>
          <p:cNvSpPr txBox="1"/>
          <p:nvPr/>
        </p:nvSpPr>
        <p:spPr>
          <a:xfrm>
            <a:off x="2411760" y="-13940"/>
            <a:ext cx="7221767" cy="14490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7500"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ct val="100000"/>
              <a:buFont typeface="Ubuntu"/>
              <a:buNone/>
            </a:pPr>
            <a:r>
              <a:rPr lang="uk-UA" sz="4400" b="1" dirty="0" smtClean="0">
                <a:solidFill>
                  <a:srgbClr val="3F3F3F"/>
                </a:solidFill>
                <a:latin typeface="Times New Roman" panose="02020603050405020304" pitchFamily="18" charset="0"/>
                <a:ea typeface="Ubuntu"/>
                <a:cs typeface="Times New Roman" panose="02020603050405020304" pitchFamily="18" charset="0"/>
                <a:sym typeface="Ubuntu"/>
              </a:rPr>
              <a:t>Реєстрація на ЄВІ, ЄФВВ</a:t>
            </a:r>
            <a:endParaRPr lang="uk-UA" sz="4400" b="1" dirty="0">
              <a:solidFill>
                <a:srgbClr val="3F3F3F"/>
              </a:solidFill>
              <a:latin typeface="Times New Roman" panose="02020603050405020304" pitchFamily="18" charset="0"/>
              <a:ea typeface="Ubuntu"/>
              <a:cs typeface="Times New Roman" panose="02020603050405020304" pitchFamily="18" charset="0"/>
              <a:sym typeface="Ubuntu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38837" y="1398180"/>
            <a:ext cx="567723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Заповнення анкети-заяви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211758" y="1813391"/>
            <a:ext cx="1070315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AutoNum type="arabicParenR"/>
            </a:pP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Вказувати документ, що посвідчує особу, який є у фізичній наявності;</a:t>
            </a:r>
          </a:p>
          <a:p>
            <a:pPr marL="457200" indent="-457200" algn="just">
              <a:buFontTx/>
              <a:buAutoNum type="arabicParenR"/>
            </a:pP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Зазначаєте актуальні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номер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телефону та електронна пошта;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rabicParenR"/>
            </a:pP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Відмітити необхідність складення ЄВІ та ЄФВВ;</a:t>
            </a:r>
          </a:p>
          <a:p>
            <a:pPr marL="457200" indent="-457200" algn="just">
              <a:buAutoNum type="arabicParenR"/>
            </a:pP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вступу до КШБ ЄФВВ – </a:t>
            </a:r>
            <a:r>
              <a:rPr lang="uk-UA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тест з управління та адміністрування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457200" indent="-457200" algn="just">
              <a:buAutoNum type="arabicParenR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можна вибирати більше двох предметних тестів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ЄФВВ;</a:t>
            </a:r>
            <a:endParaRPr lang="uk-U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rabicParenR"/>
            </a:pP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Обрати пункти тестування (окремо для ЄВІ та ЄФВВ). Перелік населених пунктів в Україні та за кордоном: </a:t>
            </a:r>
            <a:r>
              <a:rPr lang="sv-SE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https://testportal.gov.ua/protsedura-reyestratsiyi-yeviyefvv-2024</a:t>
            </a:r>
            <a:r>
              <a:rPr lang="sv-SE" sz="24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/</a:t>
            </a:r>
            <a:endParaRPr lang="uk-U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rabicParenR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дистанційній реєстрації надіслати заповнену анкету-заяву із накладеним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КЕПом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без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нього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12776" y="5541648"/>
            <a:ext cx="468889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 реєстрації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211757" y="5984841"/>
            <a:ext cx="482882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Екзаменаційний лист з підписом, печаткою приймальної комісії</a:t>
            </a:r>
            <a:endParaRPr lang="uk-UA" sz="24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7259781" y="5565626"/>
            <a:ext cx="455814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Відповідальна особа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7877175" y="6005433"/>
            <a:ext cx="281853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Віталій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Леонідович 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+380667284884</a:t>
            </a:r>
          </a:p>
        </p:txBody>
      </p:sp>
      <p:pic>
        <p:nvPicPr>
          <p:cNvPr id="1026" name="Picture 2" descr="Иконки выберите. Скачать иконку выберите. Страница 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5" y="5984841"/>
            <a:ext cx="796907" cy="7969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Телефон – Бесплатные иконки: интерфейс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3591" y="6083137"/>
            <a:ext cx="673657" cy="673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Резюме – Бесплатные иконки: файлы и папки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450" y="1921400"/>
            <a:ext cx="1006527" cy="1006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7084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276;p5"/>
          <p:cNvSpPr/>
          <p:nvPr/>
        </p:nvSpPr>
        <p:spPr>
          <a:xfrm>
            <a:off x="-9252" y="-13940"/>
            <a:ext cx="12201252" cy="1449065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  <a:sym typeface="Calibri"/>
            </a:endParaRPr>
          </a:p>
        </p:txBody>
      </p:sp>
      <p:pic>
        <p:nvPicPr>
          <p:cNvPr id="5" name="Google Shape;277;p5" descr="KBS_black 3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5496" y="80628"/>
            <a:ext cx="2520280" cy="126014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279;p5" descr="Картинки по запросу &quot;зачем&quot;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  <a:sym typeface="Calibri"/>
            </a:endParaRPr>
          </a:p>
        </p:txBody>
      </p:sp>
      <p:sp>
        <p:nvSpPr>
          <p:cNvPr id="8" name="Google Shape;280;p5" descr="Картинки по запросу &quot;зачем&quot;"/>
          <p:cNvSpPr/>
          <p:nvPr/>
        </p:nvSpPr>
        <p:spPr>
          <a:xfrm>
            <a:off x="307975" y="7937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  <a:sym typeface="Calibri"/>
            </a:endParaRPr>
          </a:p>
        </p:txBody>
      </p:sp>
      <p:sp>
        <p:nvSpPr>
          <p:cNvPr id="10" name="Google Shape;282;p5"/>
          <p:cNvSpPr txBox="1"/>
          <p:nvPr/>
        </p:nvSpPr>
        <p:spPr>
          <a:xfrm>
            <a:off x="2411760" y="-13940"/>
            <a:ext cx="8847369" cy="14490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7500"/>
          </a:bodyPr>
          <a:lstStyle/>
          <a:p>
            <a:pPr lvl="0" algn="ctr">
              <a:buClr>
                <a:srgbClr val="3F3F3F"/>
              </a:buClr>
              <a:buSzPct val="100000"/>
            </a:pPr>
            <a:r>
              <a:rPr lang="uk-UA" sz="4400" b="1" dirty="0" smtClean="0">
                <a:solidFill>
                  <a:srgbClr val="3F3F3F"/>
                </a:solidFill>
                <a:latin typeface="Times New Roman" panose="02020603050405020304" pitchFamily="18" charset="0"/>
                <a:ea typeface="Ubuntu"/>
                <a:cs typeface="Times New Roman" panose="02020603050405020304" pitchFamily="18" charset="0"/>
                <a:sym typeface="Ubuntu"/>
              </a:rPr>
              <a:t>Деталі проведення </a:t>
            </a:r>
            <a:r>
              <a:rPr lang="ru-RU" sz="4400" b="1" dirty="0">
                <a:solidFill>
                  <a:srgbClr val="3F3F3F"/>
                </a:solidFill>
                <a:latin typeface="Times New Roman" panose="02020603050405020304" pitchFamily="18" charset="0"/>
                <a:ea typeface="Ubuntu"/>
                <a:cs typeface="Times New Roman" panose="02020603050405020304" pitchFamily="18" charset="0"/>
                <a:sym typeface="Ubuntu"/>
              </a:rPr>
              <a:t>ЄВІ, ЄФВВ </a:t>
            </a:r>
            <a:r>
              <a:rPr lang="uk-UA" sz="4400" b="1" dirty="0" smtClean="0">
                <a:solidFill>
                  <a:srgbClr val="3F3F3F"/>
                </a:solidFill>
                <a:latin typeface="Times New Roman" panose="02020603050405020304" pitchFamily="18" charset="0"/>
                <a:ea typeface="Ubuntu"/>
                <a:cs typeface="Times New Roman" panose="02020603050405020304" pitchFamily="18" charset="0"/>
                <a:sym typeface="Ubuntu"/>
              </a:rPr>
              <a:t> </a:t>
            </a:r>
            <a:endParaRPr lang="uk-UA" sz="4400" b="1" dirty="0">
              <a:solidFill>
                <a:srgbClr val="3F3F3F"/>
              </a:solidFill>
              <a:latin typeface="Times New Roman" panose="02020603050405020304" pitchFamily="18" charset="0"/>
              <a:ea typeface="Ubuntu"/>
              <a:cs typeface="Times New Roman" panose="02020603050405020304" pitchFamily="18" charset="0"/>
              <a:sym typeface="Ubuntu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88375" y="1475140"/>
            <a:ext cx="688526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Місце, дата проведення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578078" y="1868808"/>
            <a:ext cx="1033683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Місце і дата проведення будуть вказані в електронному кабінеті </a:t>
            </a:r>
            <a:r>
              <a:rPr lang="sv-SE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https://zno.testportal.com.ua/master/login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Номер і код для входу в нього зазначені в екзаменаційному листі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80" name="Picture 8" descr="символ, данные, рисунок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EEEEEE"/>
              </a:clrFrom>
              <a:clrTo>
                <a:srgbClr val="EEEEE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589" y="2059256"/>
            <a:ext cx="931892" cy="10147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Прямоугольник 27"/>
          <p:cNvSpPr/>
          <p:nvPr/>
        </p:nvSpPr>
        <p:spPr>
          <a:xfrm>
            <a:off x="461267" y="3259178"/>
            <a:ext cx="40338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Форма тестування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497678" y="3813566"/>
            <a:ext cx="1041723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Тестування буде відбуватися у формі комп’ютерних онлайн-тестів, які можна буде пройти лише в спеціальних тимчасових екзаменаційних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центрах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84" name="Picture 12" descr="Слой – Бесплатные иконки: интерфейс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5" y="3699623"/>
            <a:ext cx="1127568" cy="1170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Прямоугольник 12"/>
          <p:cNvSpPr/>
          <p:nvPr/>
        </p:nvSpPr>
        <p:spPr>
          <a:xfrm>
            <a:off x="388375" y="4893948"/>
            <a:ext cx="688526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Документи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578078" y="5287616"/>
            <a:ext cx="1033683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 тимчасових екзаменаційних центрів з'являєтеся з екзаменаційним листом, запрошенням-перепусткою (в електронний кабінет приходить) та документом, на основі якого Ви реєструвалися на тест (вказаний у екзаменаційному листі)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" name="Picture 2" descr="Документы – Бесплатные иконки: интерфейс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39" y="5511692"/>
            <a:ext cx="1068542" cy="881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6928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276;p5"/>
          <p:cNvSpPr/>
          <p:nvPr/>
        </p:nvSpPr>
        <p:spPr>
          <a:xfrm>
            <a:off x="-9252" y="-13940"/>
            <a:ext cx="12201252" cy="1449065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  <a:sym typeface="Calibri"/>
            </a:endParaRPr>
          </a:p>
        </p:txBody>
      </p:sp>
      <p:pic>
        <p:nvPicPr>
          <p:cNvPr id="5" name="Google Shape;277;p5" descr="KBS_black 3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5496" y="80628"/>
            <a:ext cx="2520280" cy="126014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279;p5" descr="Картинки по запросу &quot;зачем&quot;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  <a:sym typeface="Calibri"/>
            </a:endParaRPr>
          </a:p>
        </p:txBody>
      </p:sp>
      <p:sp>
        <p:nvSpPr>
          <p:cNvPr id="8" name="Google Shape;280;p5" descr="Картинки по запросу &quot;зачем&quot;"/>
          <p:cNvSpPr/>
          <p:nvPr/>
        </p:nvSpPr>
        <p:spPr>
          <a:xfrm>
            <a:off x="307975" y="7937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  <a:sym typeface="Calibri"/>
            </a:endParaRPr>
          </a:p>
        </p:txBody>
      </p:sp>
      <p:sp>
        <p:nvSpPr>
          <p:cNvPr id="10" name="Google Shape;282;p5"/>
          <p:cNvSpPr txBox="1"/>
          <p:nvPr/>
        </p:nvSpPr>
        <p:spPr>
          <a:xfrm>
            <a:off x="2411760" y="-13940"/>
            <a:ext cx="8847369" cy="14490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7500"/>
          </a:bodyPr>
          <a:lstStyle/>
          <a:p>
            <a:pPr lvl="0" algn="ctr">
              <a:buClr>
                <a:srgbClr val="3F3F3F"/>
              </a:buClr>
              <a:buSzPct val="100000"/>
            </a:pPr>
            <a:r>
              <a:rPr lang="uk-UA" sz="4400" b="1" dirty="0" smtClean="0">
                <a:solidFill>
                  <a:srgbClr val="3F3F3F"/>
                </a:solidFill>
                <a:latin typeface="Times New Roman" panose="02020603050405020304" pitchFamily="18" charset="0"/>
                <a:ea typeface="Ubuntu"/>
                <a:cs typeface="Times New Roman" panose="02020603050405020304" pitchFamily="18" charset="0"/>
                <a:sym typeface="Ubuntu"/>
              </a:rPr>
              <a:t>Зміст </a:t>
            </a:r>
            <a:r>
              <a:rPr lang="ru-RU" sz="4400" b="1" dirty="0">
                <a:solidFill>
                  <a:srgbClr val="3F3F3F"/>
                </a:solidFill>
                <a:latin typeface="Times New Roman" panose="02020603050405020304" pitchFamily="18" charset="0"/>
                <a:ea typeface="Ubuntu"/>
                <a:cs typeface="Times New Roman" panose="02020603050405020304" pitchFamily="18" charset="0"/>
                <a:sym typeface="Ubuntu"/>
              </a:rPr>
              <a:t>ЄВІ, ЄФВВ </a:t>
            </a:r>
            <a:r>
              <a:rPr lang="uk-UA" sz="4400" b="1" dirty="0" smtClean="0">
                <a:solidFill>
                  <a:srgbClr val="3F3F3F"/>
                </a:solidFill>
                <a:latin typeface="Times New Roman" panose="02020603050405020304" pitchFamily="18" charset="0"/>
                <a:ea typeface="Ubuntu"/>
                <a:cs typeface="Times New Roman" panose="02020603050405020304" pitchFamily="18" charset="0"/>
                <a:sym typeface="Ubuntu"/>
              </a:rPr>
              <a:t> </a:t>
            </a:r>
            <a:endParaRPr lang="uk-UA" sz="4400" b="1" dirty="0">
              <a:solidFill>
                <a:srgbClr val="3F3F3F"/>
              </a:solidFill>
              <a:latin typeface="Times New Roman" panose="02020603050405020304" pitchFamily="18" charset="0"/>
              <a:ea typeface="Ubuntu"/>
              <a:cs typeface="Times New Roman" panose="02020603050405020304" pitchFamily="18" charset="0"/>
              <a:sym typeface="Ubuntu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05245" y="1595210"/>
            <a:ext cx="688526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Єдиний вступний іспит (ЄВІ)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313351" y="1979641"/>
            <a:ext cx="1056460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Іноземна мова</a:t>
            </a:r>
          </a:p>
          <a:p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Тест загальної навчальної компетентності (ТЗНК)</a:t>
            </a:r>
          </a:p>
          <a:p>
            <a:r>
              <a:rPr lang="uk-UA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тестів </a:t>
            </a:r>
            <a:r>
              <a:rPr lang="sv-SE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https://testportal.gov.ua/yedynyj-vstupnyj-ispyt-2</a:t>
            </a:r>
            <a:r>
              <a:rPr lang="sv-SE" sz="24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/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uk-UA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Демонстраційні варіанти </a:t>
            </a:r>
            <a:r>
              <a:rPr lang="sv-SE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https://testportal.gov.ua/demonstratsijni-varianty-yevi</a:t>
            </a:r>
            <a:r>
              <a:rPr lang="sv-SE" sz="24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/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07975" y="3871201"/>
            <a:ext cx="919897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Єдине фахове </a:t>
            </a:r>
            <a:r>
              <a:rPr lang="uk-UA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вступне </a:t>
            </a:r>
            <a:r>
              <a:rPr lang="uk-UA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випробування (тест з управління та адміністрування) 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313351" y="4740632"/>
            <a:ext cx="1020752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Програма тесту </a:t>
            </a:r>
            <a:r>
              <a:rPr lang="sv-SE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https://</a:t>
            </a:r>
            <a:r>
              <a:rPr lang="sv-SE" sz="24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mon.gov.ua/ua/npa/pro-zatverdzhennya-programi-predmetnogo-testu-z-upravlinnya-ta-administruvannya-yedinogo-fahovogo-vstupnogo-viprobuvannya</a:t>
            </a:r>
            <a:endParaRPr lang="uk-U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Зразки завдань минулого року </a:t>
            </a:r>
            <a:r>
              <a:rPr lang="sv-SE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https://zno.osvita.ua/master/upravlinnja</a:t>
            </a:r>
            <a:r>
              <a:rPr lang="sv-SE" sz="24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/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Перевод – Бесплатные иконки: образование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2118430"/>
            <a:ext cx="1063274" cy="1063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Книга – Бесплатные иконки: образование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05" y="4642465"/>
            <a:ext cx="1319213" cy="1319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8383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276;p5"/>
          <p:cNvSpPr/>
          <p:nvPr/>
        </p:nvSpPr>
        <p:spPr>
          <a:xfrm>
            <a:off x="-9252" y="-13940"/>
            <a:ext cx="12201252" cy="1449065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  <a:sym typeface="Calibri"/>
            </a:endParaRPr>
          </a:p>
        </p:txBody>
      </p:sp>
      <p:pic>
        <p:nvPicPr>
          <p:cNvPr id="5" name="Google Shape;277;p5" descr="KBS_black 3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5496" y="80628"/>
            <a:ext cx="2520280" cy="126014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279;p5" descr="Картинки по запросу &quot;зачем&quot;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  <a:sym typeface="Calibri"/>
            </a:endParaRPr>
          </a:p>
        </p:txBody>
      </p:sp>
      <p:sp>
        <p:nvSpPr>
          <p:cNvPr id="8" name="Google Shape;280;p5" descr="Картинки по запросу &quot;зачем&quot;"/>
          <p:cNvSpPr/>
          <p:nvPr/>
        </p:nvSpPr>
        <p:spPr>
          <a:xfrm>
            <a:off x="307975" y="7937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  <a:sym typeface="Calibri"/>
            </a:endParaRPr>
          </a:p>
        </p:txBody>
      </p:sp>
      <p:sp>
        <p:nvSpPr>
          <p:cNvPr id="10" name="Google Shape;282;p5"/>
          <p:cNvSpPr txBox="1"/>
          <p:nvPr/>
        </p:nvSpPr>
        <p:spPr>
          <a:xfrm>
            <a:off x="2411760" y="-13940"/>
            <a:ext cx="8847369" cy="14490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7500"/>
          </a:bodyPr>
          <a:lstStyle/>
          <a:p>
            <a:pPr lvl="0" algn="ctr">
              <a:buClr>
                <a:srgbClr val="3F3F3F"/>
              </a:buClr>
              <a:buSzPct val="100000"/>
            </a:pPr>
            <a:r>
              <a:rPr lang="uk-UA" sz="4400" b="1" dirty="0" smtClean="0">
                <a:solidFill>
                  <a:srgbClr val="3F3F3F"/>
                </a:solidFill>
                <a:latin typeface="Times New Roman" panose="02020603050405020304" pitchFamily="18" charset="0"/>
                <a:ea typeface="Ubuntu"/>
                <a:cs typeface="Times New Roman" panose="02020603050405020304" pitchFamily="18" charset="0"/>
                <a:sym typeface="Ubuntu"/>
              </a:rPr>
              <a:t>Реєстрація електронного кабінету, подача заяв </a:t>
            </a:r>
            <a:endParaRPr lang="uk-UA" sz="4400" b="1" dirty="0">
              <a:solidFill>
                <a:srgbClr val="3F3F3F"/>
              </a:solidFill>
              <a:latin typeface="Times New Roman" panose="02020603050405020304" pitchFamily="18" charset="0"/>
              <a:ea typeface="Ubuntu"/>
              <a:cs typeface="Times New Roman" panose="02020603050405020304" pitchFamily="18" charset="0"/>
              <a:sym typeface="Ubuntu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28622" y="1577077"/>
            <a:ext cx="996230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Сайт для </a:t>
            </a:r>
            <a:r>
              <a:rPr lang="uk-UA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реєстрації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електронного кабінету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https://vstup.edbo.gov.ua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/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428622" y="2740623"/>
            <a:ext cx="1028126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бюджет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можна подати до </a:t>
            </a:r>
            <a:r>
              <a:rPr lang="uk-UA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5 заяв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(із встановленням пріоритетності), до </a:t>
            </a:r>
            <a:r>
              <a:rPr lang="uk-UA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15 заяв </a:t>
            </a:r>
            <a:r>
              <a:rPr lang="uk-UA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всього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6" name="Picture 2" descr="Значок веб-сайта Значок Vector Www Иллюстрация вектора - иллюстрации  насчитывающей соединитесь, место: 164690686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910" b="12022"/>
          <a:stretch/>
        </p:blipFill>
        <p:spPr bwMode="auto">
          <a:xfrm>
            <a:off x="35496" y="1629346"/>
            <a:ext cx="1393126" cy="990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Документы – Бесплатные иконки: интерфейс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515" y="2844044"/>
            <a:ext cx="1068542" cy="881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1396682" y="3945976"/>
            <a:ext cx="1028126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Разом із заявою подається </a:t>
            </a:r>
            <a:r>
              <a:rPr lang="uk-UA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мотиваційний лист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sv-SE" sz="2800" dirty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https://start.karazin.ua/app/webroot/files/upload/2024/vstup/pravyla_pryjomu/dod11_2024.pdf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102" name="Picture 6" descr="Договор – Бесплатные иконки: бизнес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040" y="4121079"/>
            <a:ext cx="844010" cy="844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Прямоугольник 15"/>
          <p:cNvSpPr/>
          <p:nvPr/>
        </p:nvSpPr>
        <p:spPr>
          <a:xfrm>
            <a:off x="1428622" y="5459338"/>
            <a:ext cx="1028126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Розрахунок </a:t>
            </a:r>
            <a:r>
              <a:rPr lang="uk-UA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конкурсного балу</a:t>
            </a:r>
            <a:endParaRPr lang="ru-RU" sz="2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КБ = 0.2 * оцінка ТЗНК + 0.2 * оцінка з іноземної мови + 0.6 * оцінка ЄФВВ 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Калькулятор - Пользовательский интерфейс и жесты Иконки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112" y="5478750"/>
            <a:ext cx="1125247" cy="1125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5444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276;p5"/>
          <p:cNvSpPr/>
          <p:nvPr/>
        </p:nvSpPr>
        <p:spPr>
          <a:xfrm>
            <a:off x="-9252" y="-13940"/>
            <a:ext cx="12201252" cy="1449065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  <a:sym typeface="Calibri"/>
            </a:endParaRPr>
          </a:p>
        </p:txBody>
      </p:sp>
      <p:pic>
        <p:nvPicPr>
          <p:cNvPr id="5" name="Google Shape;277;p5" descr="KBS_black 3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5496" y="80628"/>
            <a:ext cx="2520280" cy="126014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279;p5" descr="Картинки по запросу &quot;зачем&quot;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  <a:sym typeface="Calibri"/>
            </a:endParaRPr>
          </a:p>
        </p:txBody>
      </p:sp>
      <p:sp>
        <p:nvSpPr>
          <p:cNvPr id="8" name="Google Shape;280;p5" descr="Картинки по запросу &quot;зачем&quot;"/>
          <p:cNvSpPr/>
          <p:nvPr/>
        </p:nvSpPr>
        <p:spPr>
          <a:xfrm>
            <a:off x="307975" y="7937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  <a:sym typeface="Calibri"/>
            </a:endParaRPr>
          </a:p>
        </p:txBody>
      </p:sp>
      <p:sp>
        <p:nvSpPr>
          <p:cNvPr id="10" name="Google Shape;282;p5"/>
          <p:cNvSpPr txBox="1"/>
          <p:nvPr/>
        </p:nvSpPr>
        <p:spPr>
          <a:xfrm>
            <a:off x="2411760" y="-13940"/>
            <a:ext cx="8847369" cy="14490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7500"/>
          </a:bodyPr>
          <a:lstStyle/>
          <a:p>
            <a:pPr lvl="0" algn="ctr">
              <a:buClr>
                <a:srgbClr val="3F3F3F"/>
              </a:buClr>
              <a:buSzPct val="100000"/>
            </a:pPr>
            <a:r>
              <a:rPr lang="uk-UA" sz="4400" b="1" dirty="0" smtClean="0">
                <a:solidFill>
                  <a:srgbClr val="3F3F3F"/>
                </a:solidFill>
                <a:latin typeface="Times New Roman" panose="02020603050405020304" pitchFamily="18" charset="0"/>
                <a:ea typeface="Ubuntu"/>
                <a:cs typeface="Times New Roman" panose="02020603050405020304" pitchFamily="18" charset="0"/>
                <a:sym typeface="Ubuntu"/>
              </a:rPr>
              <a:t>Документи для вступу  </a:t>
            </a:r>
            <a:endParaRPr lang="uk-UA" sz="4400" b="1" dirty="0">
              <a:solidFill>
                <a:srgbClr val="3F3F3F"/>
              </a:solidFill>
              <a:latin typeface="Times New Roman" panose="02020603050405020304" pitchFamily="18" charset="0"/>
              <a:ea typeface="Ubuntu"/>
              <a:cs typeface="Times New Roman" panose="02020603050405020304" pitchFamily="18" charset="0"/>
              <a:sym typeface="Ubuntu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18272" y="3880830"/>
            <a:ext cx="1057633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arenR"/>
            </a:pP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копія документа, що посвідчує особу;</a:t>
            </a:r>
          </a:p>
          <a:p>
            <a:pPr marL="342900" indent="-342900">
              <a:buAutoNum type="arabicParenR"/>
            </a:pP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копія військово-облікового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indent="-342900">
              <a:buAutoNum type="arabicParenR"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копія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диплому бакалавра;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arenR"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копія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додатку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диплому;</a:t>
            </a:r>
          </a:p>
          <a:p>
            <a:pPr marL="342900" indent="-342900">
              <a:buAutoNum type="arabicParenR"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копія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довідки про реєстрацію місця проживання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arenR"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копія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реєстраційного номеру облікової картки платника податків;</a:t>
            </a:r>
          </a:p>
          <a:p>
            <a:pPr marL="342900" indent="-342900">
              <a:buAutoNum type="arabicParenR"/>
            </a:pP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екзаменаційна картка з результатами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ЄВІ, ЄФВВ та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екзаменаційний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листок;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arenR"/>
            </a:pP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документи, які підтверджують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вступника на зарахування за спеціальними умовами;</a:t>
            </a:r>
          </a:p>
          <a:p>
            <a:pPr marL="342900" indent="-342900">
              <a:buAutoNum type="arabicParenR"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ото 3×4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718272" y="2089870"/>
            <a:ext cx="1068863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AutoNum type="arabicParenR"/>
            </a:pP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особисте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подання до приймальної комісії університету копій документів (2 примірники);</a:t>
            </a:r>
          </a:p>
          <a:p>
            <a:pPr marL="457200" indent="-457200" algn="just">
              <a:buAutoNum type="arabicParenR"/>
            </a:pP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надсилання </a:t>
            </a:r>
            <a:r>
              <a:rPr lang="uk-UA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сканованих копій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документів, з накладанням кваліфікованого електронного підпису вступника, на електронну адресу приймальної комісії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vstup.kbs@karazin.ua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07975" y="1712079"/>
            <a:ext cx="386896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Спосіб подачі документів: 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07975" y="3413768"/>
            <a:ext cx="35512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Перелік документів: 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6035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276;p5"/>
          <p:cNvSpPr/>
          <p:nvPr/>
        </p:nvSpPr>
        <p:spPr>
          <a:xfrm>
            <a:off x="-9252" y="-13940"/>
            <a:ext cx="12201252" cy="1449065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  <a:sym typeface="Calibri"/>
            </a:endParaRPr>
          </a:p>
        </p:txBody>
      </p:sp>
      <p:pic>
        <p:nvPicPr>
          <p:cNvPr id="5" name="Google Shape;277;p5" descr="KBS_black 3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5496" y="80628"/>
            <a:ext cx="2520280" cy="126014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279;p5" descr="Картинки по запросу &quot;зачем&quot;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  <a:sym typeface="Calibri"/>
            </a:endParaRPr>
          </a:p>
        </p:txBody>
      </p:sp>
      <p:sp>
        <p:nvSpPr>
          <p:cNvPr id="8" name="Google Shape;280;p5" descr="Картинки по запросу &quot;зачем&quot;"/>
          <p:cNvSpPr/>
          <p:nvPr/>
        </p:nvSpPr>
        <p:spPr>
          <a:xfrm>
            <a:off x="307975" y="7937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  <a:sym typeface="Calibri"/>
            </a:endParaRPr>
          </a:p>
        </p:txBody>
      </p:sp>
      <p:sp>
        <p:nvSpPr>
          <p:cNvPr id="10" name="Google Shape;282;p5"/>
          <p:cNvSpPr txBox="1"/>
          <p:nvPr/>
        </p:nvSpPr>
        <p:spPr>
          <a:xfrm>
            <a:off x="2411761" y="-13940"/>
            <a:ext cx="7803658" cy="14490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7500"/>
          </a:bodyPr>
          <a:lstStyle/>
          <a:p>
            <a:pPr lvl="0" algn="ctr">
              <a:buClr>
                <a:srgbClr val="3F3F3F"/>
              </a:buClr>
              <a:buSzPct val="100000"/>
            </a:pPr>
            <a:r>
              <a:rPr lang="uk-UA" sz="4400" b="1" dirty="0" smtClean="0">
                <a:solidFill>
                  <a:srgbClr val="3F3F3F"/>
                </a:solidFill>
                <a:latin typeface="Times New Roman" panose="02020603050405020304" pitchFamily="18" charset="0"/>
                <a:ea typeface="Ubuntu"/>
                <a:cs typeface="Times New Roman" panose="02020603050405020304" pitchFamily="18" charset="0"/>
                <a:sym typeface="Ubuntu"/>
              </a:rPr>
              <a:t>Контакти  </a:t>
            </a:r>
            <a:endParaRPr lang="uk-UA" sz="4400" b="1" dirty="0">
              <a:solidFill>
                <a:srgbClr val="3F3F3F"/>
              </a:solidFill>
              <a:latin typeface="Times New Roman" panose="02020603050405020304" pitchFamily="18" charset="0"/>
              <a:ea typeface="Ubuntu"/>
              <a:cs typeface="Times New Roman" panose="02020603050405020304" pitchFamily="18" charset="0"/>
              <a:sym typeface="Ubuntu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512374" y="2477992"/>
            <a:ext cx="253292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+380 97 414 55 13</a:t>
            </a:r>
            <a:endParaRPr lang="uk-UA" sz="2000" dirty="0" smtClean="0">
              <a:latin typeface="Times New Roman" panose="02020603050405020304" pitchFamily="18" charset="0"/>
              <a:cs typeface="Times New Roman" panose="02020603050405020304" pitchFamily="18" charset="0"/>
              <a:hlinkClick r:id="rId3"/>
            </a:endParaRPr>
          </a:p>
          <a:p>
            <a:pPr algn="just"/>
            <a:endParaRPr lang="uk-UA" sz="2000" dirty="0" smtClean="0">
              <a:latin typeface="Times New Roman" panose="02020603050405020304" pitchFamily="18" charset="0"/>
              <a:cs typeface="Times New Roman" panose="02020603050405020304" pitchFamily="18" charset="0"/>
              <a:hlinkClick r:id="rId3"/>
            </a:endParaRPr>
          </a:p>
          <a:p>
            <a:pPr algn="just"/>
            <a:endParaRPr lang="uk-UA" sz="2000" dirty="0" smtClean="0">
              <a:latin typeface="Times New Roman" panose="02020603050405020304" pitchFamily="18" charset="0"/>
              <a:cs typeface="Times New Roman" panose="02020603050405020304" pitchFamily="18" charset="0"/>
              <a:hlinkClick r:id="rId3"/>
            </a:endParaRPr>
          </a:p>
          <a:p>
            <a:pPr algn="just"/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  <a:hlinkClick r:id="rId3"/>
            </a:endParaRPr>
          </a:p>
          <a:p>
            <a:pPr algn="just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vstup.kbs@karazin.ua</a:t>
            </a:r>
            <a:endParaRPr lang="uk-UA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492630" y="5152075"/>
            <a:ext cx="527150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http://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start.karazin.ua/page/documenty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7055814" y="2920949"/>
            <a:ext cx="504305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://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instagram.com/karazin_business_school</a:t>
            </a:r>
            <a:endParaRPr lang="uk-UA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uk-UA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uk-UA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uk-UA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https://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www.facebook.com/karazinSB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2" name="Picture 4" descr="Скрытые функции Instagram - Афиша Daily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463" t="14252" r="32060" b="13103"/>
          <a:stretch/>
        </p:blipFill>
        <p:spPr bwMode="auto">
          <a:xfrm>
            <a:off x="6225203" y="2777563"/>
            <a:ext cx="830611" cy="850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Facebook — Википедия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0563" y="4188016"/>
            <a:ext cx="885251" cy="885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телефон иконки. Скачать бесплатно иконки телефон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252" y="2161293"/>
            <a:ext cx="946071" cy="946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Иконки электронной почты компьютера, электронная почта, разное, угол,  оранжевый png | PNGWing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E6E6E6"/>
              </a:clrFrom>
              <a:clrTo>
                <a:srgbClr val="E6E6E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996" y="3501985"/>
            <a:ext cx="885634" cy="885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Red Icon PNG Transparent Images Free Download | Vector Files | Pngtree"/>
          <p:cNvPicPr>
            <a:picLocks noChangeAspect="1" noChangeArrowheads="1"/>
          </p:cNvPicPr>
          <p:nvPr/>
        </p:nvPicPr>
        <p:blipFill rotWithShape="1">
          <a:blip r:embed="rId11" cstate="print">
            <a:clrChange>
              <a:clrFrom>
                <a:srgbClr val="EEEEEE"/>
              </a:clrFrom>
              <a:clrTo>
                <a:srgbClr val="EEEEE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86" t="23981" r="17759" b="12684"/>
          <a:stretch/>
        </p:blipFill>
        <p:spPr bwMode="auto">
          <a:xfrm>
            <a:off x="587252" y="4905324"/>
            <a:ext cx="960905" cy="941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4481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822</TotalTime>
  <Words>679</Words>
  <Application>Microsoft Office PowerPoint</Application>
  <PresentationFormat>Широкоэкранный</PresentationFormat>
  <Paragraphs>98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Ubuntu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Home</dc:creator>
  <cp:lastModifiedBy>Home</cp:lastModifiedBy>
  <cp:revision>87</cp:revision>
  <cp:lastPrinted>2022-06-09T22:36:01Z</cp:lastPrinted>
  <dcterms:created xsi:type="dcterms:W3CDTF">2022-06-09T19:46:47Z</dcterms:created>
  <dcterms:modified xsi:type="dcterms:W3CDTF">2024-04-30T07:32:12Z</dcterms:modified>
</cp:coreProperties>
</file>